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12.2025%20&#1075;\&#1090;&#1072;&#1073;.%20&#1080;%20&#1076;&#1080;&#1072;&#1075;&#1088;&#1072;&#1084;&#1084;&#1099;%20&#1085;&#1072;%2001.11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2802749676947435E-2"/>
          <c:y val="0.10454724409448819"/>
          <c:w val="0.95214749834231882"/>
          <c:h val="0.81630118110236216"/>
        </c:manualLayout>
      </c:layout>
      <c:lineChart>
        <c:grouping val="standard"/>
        <c:varyColors val="0"/>
        <c:ser>
          <c:idx val="0"/>
          <c:order val="0"/>
          <c:tx>
            <c:strRef>
              <c:f>'таб.по деф. проф. на 01.12.25'!$C$5</c:f>
              <c:strCache>
                <c:ptCount val="1"/>
                <c:pt idx="0">
                  <c:v>План</c:v>
                </c:pt>
              </c:strCache>
            </c:strRef>
          </c:tx>
          <c:spPr>
            <a:ln>
              <a:solidFill>
                <a:srgbClr val="9966FF"/>
              </a:solidFill>
            </a:ln>
          </c:spPr>
          <c:marker>
            <c:spPr>
              <a:solidFill>
                <a:srgbClr val="9966FF"/>
              </a:solidFill>
            </c:spPr>
          </c:marker>
          <c:dLbls>
            <c:dLbl>
              <c:idx val="0"/>
              <c:layout>
                <c:manualLayout>
                  <c:x val="-1.9156599833343144E-2"/>
                  <c:y val="4.58628608923885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5593686860661569E-2"/>
                  <c:y val="7.0839566929133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9168342302676691E-2"/>
                  <c:y val="-4.1623687664041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1479513430853236E-2"/>
                  <c:y val="-3.745160761154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0099503961467464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4203981774394848E-2"/>
                  <c:y val="-2.916666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7363185419515875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283582250341905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0099503961467464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4203981774394848E-2"/>
                  <c:y val="-3.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3.0099503961467464E-2"/>
                  <c:y val="-2.916666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873134469049167E-2"/>
                  <c:y val="-2.916666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01.12.25'!$D$4:$O$4</c:f>
              <c:strCache>
                <c:ptCount val="12"/>
                <c:pt idx="0">
                  <c:v>2024 год</c:v>
                </c:pt>
                <c:pt idx="1">
                  <c:v>на 01.02.2025 </c:v>
                </c:pt>
                <c:pt idx="2">
                  <c:v>на 01.03.2025 </c:v>
                </c:pt>
                <c:pt idx="3">
                  <c:v>на 01.04.2025 </c:v>
                </c:pt>
                <c:pt idx="4">
                  <c:v>на 01.05.2025 </c:v>
                </c:pt>
                <c:pt idx="5">
                  <c:v>на 01.06.2025 </c:v>
                </c:pt>
                <c:pt idx="6">
                  <c:v>на 01.07.2025 </c:v>
                </c:pt>
                <c:pt idx="7">
                  <c:v>на 01.08.2025 </c:v>
                </c:pt>
                <c:pt idx="8">
                  <c:v>на 01.09.2025 </c:v>
                </c:pt>
                <c:pt idx="9">
                  <c:v>на 01.10.2025 </c:v>
                </c:pt>
                <c:pt idx="10">
                  <c:v>на 01.11.2025 </c:v>
                </c:pt>
                <c:pt idx="11">
                  <c:v>на 01.12.2025 </c:v>
                </c:pt>
              </c:strCache>
            </c:strRef>
          </c:cat>
          <c:val>
            <c:numRef>
              <c:f>'таб.по деф. проф. на 01.12.25'!$D$5:$O$5</c:f>
              <c:numCache>
                <c:formatCode>General</c:formatCode>
                <c:ptCount val="12"/>
                <c:pt idx="0">
                  <c:v>-1.9</c:v>
                </c:pt>
                <c:pt idx="1">
                  <c:v>-0.1</c:v>
                </c:pt>
                <c:pt idx="2">
                  <c:v>-13.7</c:v>
                </c:pt>
                <c:pt idx="3">
                  <c:v>-13.7</c:v>
                </c:pt>
                <c:pt idx="4">
                  <c:v>-13.7</c:v>
                </c:pt>
                <c:pt idx="5">
                  <c:v>-13.7</c:v>
                </c:pt>
                <c:pt idx="6">
                  <c:v>-13.7</c:v>
                </c:pt>
                <c:pt idx="7">
                  <c:v>-13.7</c:v>
                </c:pt>
                <c:pt idx="8">
                  <c:v>-13.7</c:v>
                </c:pt>
                <c:pt idx="9">
                  <c:v>-13.7</c:v>
                </c:pt>
                <c:pt idx="10">
                  <c:v>-16</c:v>
                </c:pt>
                <c:pt idx="11">
                  <c:v>-16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'таб.по деф. проф. на 01.12.25'!$C$6</c:f>
              <c:strCache>
                <c:ptCount val="1"/>
                <c:pt idx="0">
                  <c:v>Исполнение</c:v>
                </c:pt>
              </c:strCache>
            </c:strRef>
          </c:tx>
          <c:spPr>
            <a:ln>
              <a:solidFill>
                <a:srgbClr val="FF6699"/>
              </a:solidFill>
            </a:ln>
          </c:spPr>
          <c:marker>
            <c:spPr>
              <a:solidFill>
                <a:srgbClr val="FF6699"/>
              </a:solidFill>
            </c:spPr>
          </c:marker>
          <c:dLbls>
            <c:dLbl>
              <c:idx val="0"/>
              <c:layout>
                <c:manualLayout>
                  <c:x val="-2.4650349989680496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463182241508121E-2"/>
                  <c:y val="-3.7750164041994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0119433840611599E-2"/>
                  <c:y val="-2.71156496062992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115722411939435E-2"/>
                  <c:y val="-2.9204302657755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873134469049167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778607052268532E-2"/>
                  <c:y val="-2.916666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5995026148540084E-2"/>
                  <c:y val="-3.541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7363185419515875E-2"/>
                  <c:y val="-3.1249999999999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094527416780635E-2"/>
                  <c:y val="-2.708333333333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873134469049167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3258707606588495E-2"/>
                  <c:y val="-3.9583333333333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3.283582250341905E-2"/>
                  <c:y val="-3.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01.12.25'!$D$4:$O$4</c:f>
              <c:strCache>
                <c:ptCount val="12"/>
                <c:pt idx="0">
                  <c:v>2024 год</c:v>
                </c:pt>
                <c:pt idx="1">
                  <c:v>на 01.02.2025 </c:v>
                </c:pt>
                <c:pt idx="2">
                  <c:v>на 01.03.2025 </c:v>
                </c:pt>
                <c:pt idx="3">
                  <c:v>на 01.04.2025 </c:v>
                </c:pt>
                <c:pt idx="4">
                  <c:v>на 01.05.2025 </c:v>
                </c:pt>
                <c:pt idx="5">
                  <c:v>на 01.06.2025 </c:v>
                </c:pt>
                <c:pt idx="6">
                  <c:v>на 01.07.2025 </c:v>
                </c:pt>
                <c:pt idx="7">
                  <c:v>на 01.08.2025 </c:v>
                </c:pt>
                <c:pt idx="8">
                  <c:v>на 01.09.2025 </c:v>
                </c:pt>
                <c:pt idx="9">
                  <c:v>на 01.10.2025 </c:v>
                </c:pt>
                <c:pt idx="10">
                  <c:v>на 01.11.2025 </c:v>
                </c:pt>
                <c:pt idx="11">
                  <c:v>на 01.12.2025 </c:v>
                </c:pt>
              </c:strCache>
            </c:strRef>
          </c:cat>
          <c:val>
            <c:numRef>
              <c:f>'таб.по деф. проф. на 01.12.25'!$D$6:$O$6</c:f>
              <c:numCache>
                <c:formatCode>General</c:formatCode>
                <c:ptCount val="12"/>
                <c:pt idx="0">
                  <c:v>9.1</c:v>
                </c:pt>
                <c:pt idx="1">
                  <c:v>4.2</c:v>
                </c:pt>
                <c:pt idx="2">
                  <c:v>7.3</c:v>
                </c:pt>
                <c:pt idx="3">
                  <c:v>9.9</c:v>
                </c:pt>
                <c:pt idx="4">
                  <c:v>29.7</c:v>
                </c:pt>
                <c:pt idx="5">
                  <c:v>10.8</c:v>
                </c:pt>
                <c:pt idx="6">
                  <c:v>4.8</c:v>
                </c:pt>
                <c:pt idx="7">
                  <c:v>18.2</c:v>
                </c:pt>
                <c:pt idx="8">
                  <c:v>9.9</c:v>
                </c:pt>
                <c:pt idx="9">
                  <c:v>10.5</c:v>
                </c:pt>
                <c:pt idx="10">
                  <c:v>8.4</c:v>
                </c:pt>
                <c:pt idx="11">
                  <c:v>17.8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791936"/>
        <c:axId val="32822016"/>
      </c:lineChart>
      <c:catAx>
        <c:axId val="327919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 b="1">
                <a:latin typeface="Arial Narrow" pitchFamily="34" charset="0"/>
              </a:defRPr>
            </a:pPr>
            <a:endParaRPr lang="ru-RU"/>
          </a:p>
        </c:txPr>
        <c:crossAx val="32822016"/>
        <c:crosses val="autoZero"/>
        <c:auto val="1"/>
        <c:lblAlgn val="ctr"/>
        <c:lblOffset val="100"/>
        <c:noMultiLvlLbl val="0"/>
      </c:catAx>
      <c:valAx>
        <c:axId val="3282201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327919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5503618727451053E-2"/>
          <c:y val="0.9418453310946584"/>
          <c:w val="0.89940640749508671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0.43353</cdr:x>
      <cdr:y>0.02194</cdr:y>
    </cdr:from>
    <cdr:to>
      <cdr:x>0.53209</cdr:x>
      <cdr:y>0.1471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022103" y="133546"/>
          <a:ext cx="914400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Динамика дефицита ( -), профицита ( +)  бюджета Тонкинского муниципального округа</a:t>
          </a:r>
        </a:p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 на 01.12.2025 г, млн.руб.</a:t>
          </a:r>
          <a:endParaRPr kumimoji="0" lang="ru-RU" sz="1400" b="0" i="0" u="none" strike="noStrike" kern="0" cap="none" spc="0" normalizeH="0" baseline="0" noProof="0">
            <a:ln>
              <a:noFill/>
            </a:ln>
            <a:solidFill>
              <a:srgbClr val="0000FF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454126"/>
              </p:ext>
            </p:extLst>
          </p:nvPr>
        </p:nvGraphicFramePr>
        <p:xfrm>
          <a:off x="107505" y="116632"/>
          <a:ext cx="8928992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28223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54</Words>
  <Application>Microsoft Office PowerPoint</Application>
  <PresentationFormat>Экран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12</cp:revision>
  <dcterms:created xsi:type="dcterms:W3CDTF">2023-04-13T07:56:46Z</dcterms:created>
  <dcterms:modified xsi:type="dcterms:W3CDTF">2026-03-02T10:57:10Z</dcterms:modified>
</cp:coreProperties>
</file>